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60" r:id="rId2"/>
    <p:sldId id="271" r:id="rId3"/>
    <p:sldId id="272" r:id="rId4"/>
    <p:sldId id="262" r:id="rId5"/>
    <p:sldId id="265" r:id="rId6"/>
    <p:sldId id="263" r:id="rId7"/>
    <p:sldId id="264" r:id="rId8"/>
    <p:sldId id="266" r:id="rId9"/>
    <p:sldId id="268" r:id="rId10"/>
    <p:sldId id="273" r:id="rId11"/>
    <p:sldId id="267" r:id="rId12"/>
    <p:sldId id="281" r:id="rId13"/>
    <p:sldId id="269" r:id="rId14"/>
    <p:sldId id="277" r:id="rId15"/>
    <p:sldId id="270" r:id="rId16"/>
    <p:sldId id="276" r:id="rId17"/>
    <p:sldId id="274" r:id="rId18"/>
    <p:sldId id="275" r:id="rId19"/>
    <p:sldId id="278" r:id="rId20"/>
    <p:sldId id="279" r:id="rId21"/>
    <p:sldId id="280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4C5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033" y="402100"/>
            <a:ext cx="12200067" cy="5995664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11" name="Google Shape;11;p2"/>
          <p:cNvSpPr/>
          <p:nvPr/>
        </p:nvSpPr>
        <p:spPr>
          <a:xfrm>
            <a:off x="-7867" y="1013309"/>
            <a:ext cx="12192200" cy="5026400"/>
          </a:xfrm>
          <a:custGeom>
            <a:avLst/>
            <a:gdLst/>
            <a:ahLst/>
            <a:cxnLst/>
            <a:rect l="0" t="0" r="0" b="0"/>
            <a:pathLst>
              <a:path w="365766" h="150792" extrusionOk="0">
                <a:moveTo>
                  <a:pt x="365766" y="12416"/>
                </a:moveTo>
                <a:lnTo>
                  <a:pt x="289997" y="0"/>
                </a:lnTo>
                <a:lnTo>
                  <a:pt x="0" y="55421"/>
                </a:lnTo>
                <a:lnTo>
                  <a:pt x="0" y="127486"/>
                </a:lnTo>
                <a:lnTo>
                  <a:pt x="70927" y="150792"/>
                </a:lnTo>
                <a:lnTo>
                  <a:pt x="365766" y="122256"/>
                </a:lnTo>
                <a:close/>
              </a:path>
            </a:pathLst>
          </a:custGeom>
          <a:solidFill>
            <a:srgbClr val="00AE9D">
              <a:alpha val="2654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>
            <a:off x="1" y="1801467"/>
            <a:ext cx="12208100" cy="3852084"/>
          </a:xfrm>
          <a:custGeom>
            <a:avLst/>
            <a:gdLst/>
            <a:ahLst/>
            <a:cxnLst/>
            <a:rect l="0" t="0" r="0" b="0"/>
            <a:pathLst>
              <a:path w="366243" h="106157" extrusionOk="0">
                <a:moveTo>
                  <a:pt x="241" y="0"/>
                </a:moveTo>
                <a:lnTo>
                  <a:pt x="0" y="77929"/>
                </a:lnTo>
                <a:lnTo>
                  <a:pt x="366243" y="106157"/>
                </a:lnTo>
                <a:lnTo>
                  <a:pt x="366243" y="4102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292033" y="2655767"/>
            <a:ext cx="7608000" cy="154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764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8033" y="402100"/>
            <a:ext cx="12200067" cy="5995664"/>
          </a:xfrm>
          <a:custGeom>
            <a:avLst/>
            <a:gdLst/>
            <a:ahLst/>
            <a:cxnLst/>
            <a:rect l="0" t="0" r="0" b="0"/>
            <a:pathLst>
              <a:path w="366002" h="149344" extrusionOk="0">
                <a:moveTo>
                  <a:pt x="0" y="55491"/>
                </a:moveTo>
                <a:lnTo>
                  <a:pt x="0" y="107122"/>
                </a:lnTo>
                <a:lnTo>
                  <a:pt x="96507" y="149344"/>
                </a:lnTo>
                <a:lnTo>
                  <a:pt x="366002" y="116290"/>
                </a:lnTo>
                <a:lnTo>
                  <a:pt x="366002" y="40050"/>
                </a:lnTo>
                <a:lnTo>
                  <a:pt x="274079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>
            <a:off x="0" y="2106818"/>
            <a:ext cx="12192000" cy="4455557"/>
          </a:xfrm>
          <a:custGeom>
            <a:avLst/>
            <a:gdLst/>
            <a:ahLst/>
            <a:cxnLst/>
            <a:rect l="0" t="0" r="0" b="0"/>
            <a:pathLst>
              <a:path w="365760" h="110982" extrusionOk="0">
                <a:moveTo>
                  <a:pt x="0" y="0"/>
                </a:moveTo>
                <a:lnTo>
                  <a:pt x="0" y="54526"/>
                </a:lnTo>
                <a:lnTo>
                  <a:pt x="317748" y="110982"/>
                </a:lnTo>
                <a:lnTo>
                  <a:pt x="365760" y="84202"/>
                </a:lnTo>
                <a:lnTo>
                  <a:pt x="365760" y="26780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>
            <a:off x="-7867" y="547388"/>
            <a:ext cx="12192203" cy="5937531"/>
          </a:xfrm>
          <a:custGeom>
            <a:avLst/>
            <a:gdLst/>
            <a:ahLst/>
            <a:cxnLst/>
            <a:rect l="0" t="0" r="0" b="0"/>
            <a:pathLst>
              <a:path w="365036" h="147896" extrusionOk="0">
                <a:moveTo>
                  <a:pt x="365036" y="21714"/>
                </a:moveTo>
                <a:lnTo>
                  <a:pt x="87097" y="0"/>
                </a:lnTo>
                <a:lnTo>
                  <a:pt x="0" y="57421"/>
                </a:lnTo>
                <a:lnTo>
                  <a:pt x="0" y="117255"/>
                </a:lnTo>
                <a:lnTo>
                  <a:pt x="241266" y="147896"/>
                </a:lnTo>
                <a:lnTo>
                  <a:pt x="365036" y="112913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445033" y="3085600"/>
            <a:ext cx="7302000" cy="10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609585" lvl="0" indent="-507987" algn="ctr" rtl="0"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1pPr>
            <a:lvl2pPr marL="1219170" lvl="1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◆"/>
              <a:defRPr b="1" i="1">
                <a:solidFill>
                  <a:srgbClr val="FFFFFF"/>
                </a:solidFill>
              </a:defRPr>
            </a:lvl2pPr>
            <a:lvl3pPr marL="1828754" lvl="2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◇"/>
              <a:defRPr b="1" i="1">
                <a:solidFill>
                  <a:srgbClr val="FFFFFF"/>
                </a:solidFill>
              </a:defRPr>
            </a:lvl3pPr>
            <a:lvl4pPr marL="2438339" lvl="3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4pPr>
            <a:lvl5pPr marL="3047924" lvl="4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5pPr>
            <a:lvl6pPr marL="3657509" lvl="5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6pPr>
            <a:lvl7pPr marL="4267093" lvl="6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●"/>
              <a:defRPr b="1" i="1">
                <a:solidFill>
                  <a:srgbClr val="FFFFFF"/>
                </a:solidFill>
              </a:defRPr>
            </a:lvl7pPr>
            <a:lvl8pPr marL="4876678" lvl="7" indent="-50798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○"/>
              <a:defRPr b="1" i="1">
                <a:solidFill>
                  <a:srgbClr val="FFFFFF"/>
                </a:solidFill>
              </a:defRPr>
            </a:lvl8pPr>
            <a:lvl9pPr marL="5486263" lvl="8" indent="-50798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■"/>
              <a:defRPr b="1" i="1">
                <a:solidFill>
                  <a:srgbClr val="FFFFFF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Google Shape;26;p4"/>
          <p:cNvSpPr txBox="1"/>
          <p:nvPr/>
        </p:nvSpPr>
        <p:spPr>
          <a:xfrm>
            <a:off x="4791200" y="1448225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“</a:t>
            </a:r>
            <a:endParaRPr sz="8000" b="1" dirty="0">
              <a:solidFill>
                <a:srgbClr val="FFFFFF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27" name="Google Shape;27;p4"/>
          <p:cNvSpPr/>
          <p:nvPr/>
        </p:nvSpPr>
        <p:spPr>
          <a:xfrm>
            <a:off x="5573200" y="1389167"/>
            <a:ext cx="1045600" cy="1045600"/>
          </a:xfrm>
          <a:prstGeom prst="diamond">
            <a:avLst/>
          </a:prstGeom>
          <a:noFill/>
          <a:ln w="28575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0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5"/>
          <p:cNvGrpSpPr/>
          <p:nvPr/>
        </p:nvGrpSpPr>
        <p:grpSpPr>
          <a:xfrm>
            <a:off x="-8033" y="0"/>
            <a:ext cx="12224167" cy="6884133"/>
            <a:chOff x="-6025" y="0"/>
            <a:chExt cx="9168125" cy="5163100"/>
          </a:xfrm>
        </p:grpSpPr>
        <p:sp>
          <p:nvSpPr>
            <p:cNvPr id="31" name="Google Shape;31;p5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3" name="Google Shape;33;p5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82200" y="2131211"/>
            <a:ext cx="9827600" cy="443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507987">
              <a:spcBef>
                <a:spcPts val="800"/>
              </a:spcBef>
              <a:spcAft>
                <a:spcPts val="0"/>
              </a:spcAft>
              <a:buSzPts val="2400"/>
              <a:buChar char="◆"/>
              <a:defRPr/>
            </a:lvl1pPr>
            <a:lvl2pPr marL="1219170" lvl="1" indent="-507987">
              <a:spcBef>
                <a:spcPts val="0"/>
              </a:spcBef>
              <a:spcAft>
                <a:spcPts val="0"/>
              </a:spcAft>
              <a:buSzPts val="2400"/>
              <a:buChar char="◆"/>
              <a:defRPr/>
            </a:lvl2pPr>
            <a:lvl3pPr marL="1828754" lvl="2" indent="-507987">
              <a:spcBef>
                <a:spcPts val="0"/>
              </a:spcBef>
              <a:spcAft>
                <a:spcPts val="0"/>
              </a:spcAft>
              <a:buSzPts val="2400"/>
              <a:buChar char="◇"/>
              <a:defRPr/>
            </a:lvl3pPr>
            <a:lvl4pPr marL="2438339" lvl="3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3047924" lvl="4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3657509" lvl="5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4267093" lvl="6" indent="-507987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4876678" lvl="7" indent="-507987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5486263" lvl="8" indent="-507987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8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6"/>
          <p:cNvGrpSpPr/>
          <p:nvPr/>
        </p:nvGrpSpPr>
        <p:grpSpPr>
          <a:xfrm>
            <a:off x="-8033" y="0"/>
            <a:ext cx="12224167" cy="6884133"/>
            <a:chOff x="-6025" y="0"/>
            <a:chExt cx="9168125" cy="5163100"/>
          </a:xfrm>
        </p:grpSpPr>
        <p:sp>
          <p:nvSpPr>
            <p:cNvPr id="42" name="Google Shape;42;p6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3" name="Google Shape;43;p6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45" name="Google Shape;45;p6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46" name="Google Shape;46;p6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47" name="Google Shape;47;p6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48" name="Google Shape;48;p6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1"/>
          </p:nvPr>
        </p:nvSpPr>
        <p:spPr>
          <a:xfrm>
            <a:off x="120656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2"/>
          </p:nvPr>
        </p:nvSpPr>
        <p:spPr>
          <a:xfrm>
            <a:off x="6238907" y="1994467"/>
            <a:ext cx="47468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57189">
              <a:spcBef>
                <a:spcPts val="800"/>
              </a:spcBef>
              <a:spcAft>
                <a:spcPts val="0"/>
              </a:spcAft>
              <a:buSzPts val="1800"/>
              <a:buChar char="◆"/>
              <a:defRPr sz="2400"/>
            </a:lvl1pPr>
            <a:lvl2pPr marL="1219170" lvl="1" indent="-457189">
              <a:spcBef>
                <a:spcPts val="0"/>
              </a:spcBef>
              <a:spcAft>
                <a:spcPts val="0"/>
              </a:spcAft>
              <a:buSzPts val="1800"/>
              <a:buChar char="◆"/>
              <a:defRPr sz="2400"/>
            </a:lvl2pPr>
            <a:lvl3pPr marL="1828754" lvl="2" indent="-457189">
              <a:spcBef>
                <a:spcPts val="0"/>
              </a:spcBef>
              <a:spcAft>
                <a:spcPts val="0"/>
              </a:spcAft>
              <a:buSzPts val="1800"/>
              <a:buChar char="◇"/>
              <a:defRPr sz="2400"/>
            </a:lvl3pPr>
            <a:lvl4pPr marL="2438339" lvl="3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4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7"/>
          <p:cNvGrpSpPr/>
          <p:nvPr/>
        </p:nvGrpSpPr>
        <p:grpSpPr>
          <a:xfrm>
            <a:off x="-8033" y="0"/>
            <a:ext cx="12224167" cy="6884133"/>
            <a:chOff x="-6025" y="0"/>
            <a:chExt cx="9168125" cy="5163100"/>
          </a:xfrm>
        </p:grpSpPr>
        <p:sp>
          <p:nvSpPr>
            <p:cNvPr id="54" name="Google Shape;54;p7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5" name="Google Shape;55;p7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6" name="Google Shape;56;p7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57" name="Google Shape;57;p7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58" name="Google Shape;58;p7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59" name="Google Shape;59;p7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1161000" y="1994467"/>
            <a:ext cx="31536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◆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2" name="Google Shape;62;p7"/>
          <p:cNvSpPr txBox="1">
            <a:spLocks noGrp="1"/>
          </p:cNvSpPr>
          <p:nvPr>
            <p:ph type="body" idx="2"/>
          </p:nvPr>
        </p:nvSpPr>
        <p:spPr>
          <a:xfrm>
            <a:off x="4476349" y="1994467"/>
            <a:ext cx="31536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◆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3" name="Google Shape;63;p7"/>
          <p:cNvSpPr txBox="1">
            <a:spLocks noGrp="1"/>
          </p:cNvSpPr>
          <p:nvPr>
            <p:ph type="body" idx="3"/>
          </p:nvPr>
        </p:nvSpPr>
        <p:spPr>
          <a:xfrm>
            <a:off x="7791697" y="1994467"/>
            <a:ext cx="3153600" cy="457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423323" rtl="0">
              <a:spcBef>
                <a:spcPts val="800"/>
              </a:spcBef>
              <a:spcAft>
                <a:spcPts val="0"/>
              </a:spcAft>
              <a:buSzPts val="1400"/>
              <a:buChar char="◆"/>
              <a:defRPr sz="1867"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SzPts val="1400"/>
              <a:buChar char="◆"/>
              <a:defRPr sz="1867"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SzPts val="1400"/>
              <a:buChar char="◇"/>
              <a:defRPr sz="1867"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67"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6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4" name="Google Shape;64;p7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9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oogle Shape;66;p8"/>
          <p:cNvGrpSpPr/>
          <p:nvPr/>
        </p:nvGrpSpPr>
        <p:grpSpPr>
          <a:xfrm>
            <a:off x="-8033" y="0"/>
            <a:ext cx="12224167" cy="6884133"/>
            <a:chOff x="-6025" y="0"/>
            <a:chExt cx="9168125" cy="5163100"/>
          </a:xfrm>
        </p:grpSpPr>
        <p:sp>
          <p:nvSpPr>
            <p:cNvPr id="67" name="Google Shape;67;p8"/>
            <p:cNvSpPr/>
            <p:nvPr/>
          </p:nvSpPr>
          <p:spPr>
            <a:xfrm>
              <a:off x="0" y="0"/>
              <a:ext cx="8552900" cy="1333000"/>
            </a:xfrm>
            <a:custGeom>
              <a:avLst/>
              <a:gdLst/>
              <a:ahLst/>
              <a:cxnLst/>
              <a:rect l="0" t="0" r="0" b="0"/>
              <a:pathLst>
                <a:path w="342116" h="53320" extrusionOk="0">
                  <a:moveTo>
                    <a:pt x="0" y="0"/>
                  </a:moveTo>
                  <a:lnTo>
                    <a:pt x="0" y="53320"/>
                  </a:lnTo>
                  <a:lnTo>
                    <a:pt x="342116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68" name="Google Shape;68;p8"/>
            <p:cNvSpPr/>
            <p:nvPr/>
          </p:nvSpPr>
          <p:spPr>
            <a:xfrm>
              <a:off x="2563450" y="0"/>
              <a:ext cx="6580550" cy="1272675"/>
            </a:xfrm>
            <a:custGeom>
              <a:avLst/>
              <a:gdLst/>
              <a:ahLst/>
              <a:cxnLst/>
              <a:rect l="0" t="0" r="0" b="0"/>
              <a:pathLst>
                <a:path w="263222" h="50907" extrusionOk="0">
                  <a:moveTo>
                    <a:pt x="0" y="0"/>
                  </a:moveTo>
                  <a:lnTo>
                    <a:pt x="217381" y="50907"/>
                  </a:lnTo>
                  <a:lnTo>
                    <a:pt x="263222" y="10133"/>
                  </a:lnTo>
                  <a:lnTo>
                    <a:pt x="263222" y="0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69" name="Google Shape;69;p8"/>
            <p:cNvSpPr/>
            <p:nvPr/>
          </p:nvSpPr>
          <p:spPr>
            <a:xfrm>
              <a:off x="-6025" y="2"/>
              <a:ext cx="7298300" cy="1471709"/>
            </a:xfrm>
            <a:custGeom>
              <a:avLst/>
              <a:gdLst/>
              <a:ahLst/>
              <a:cxnLst/>
              <a:rect l="0" t="0" r="0" b="0"/>
              <a:pathLst>
                <a:path w="291932" h="58628" extrusionOk="0">
                  <a:moveTo>
                    <a:pt x="0" y="18578"/>
                  </a:moveTo>
                  <a:lnTo>
                    <a:pt x="241" y="34019"/>
                  </a:lnTo>
                  <a:lnTo>
                    <a:pt x="221482" y="58628"/>
                  </a:lnTo>
                  <a:lnTo>
                    <a:pt x="291932" y="0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  <p:sp>
          <p:nvSpPr>
            <p:cNvPr id="70" name="Google Shape;70;p8"/>
            <p:cNvSpPr/>
            <p:nvPr/>
          </p:nvSpPr>
          <p:spPr>
            <a:xfrm>
              <a:off x="3596100" y="4667000"/>
              <a:ext cx="5090700" cy="476500"/>
            </a:xfrm>
            <a:custGeom>
              <a:avLst/>
              <a:gdLst/>
              <a:ahLst/>
              <a:cxnLst/>
              <a:rect l="0" t="0" r="0" b="0"/>
              <a:pathLst>
                <a:path w="203628" h="19060" extrusionOk="0">
                  <a:moveTo>
                    <a:pt x="0" y="19060"/>
                  </a:moveTo>
                  <a:lnTo>
                    <a:pt x="203628" y="19060"/>
                  </a:lnTo>
                  <a:lnTo>
                    <a:pt x="157305" y="0"/>
                  </a:lnTo>
                  <a:close/>
                </a:path>
              </a:pathLst>
            </a:custGeom>
            <a:solidFill>
              <a:srgbClr val="004C52"/>
            </a:solidFill>
            <a:ln>
              <a:noFill/>
            </a:ln>
          </p:spPr>
        </p:sp>
        <p:sp>
          <p:nvSpPr>
            <p:cNvPr id="71" name="Google Shape;71;p8"/>
            <p:cNvSpPr/>
            <p:nvPr/>
          </p:nvSpPr>
          <p:spPr>
            <a:xfrm>
              <a:off x="5525000" y="4692625"/>
              <a:ext cx="3637100" cy="470475"/>
            </a:xfrm>
            <a:custGeom>
              <a:avLst/>
              <a:gdLst/>
              <a:ahLst/>
              <a:cxnLst/>
              <a:rect l="0" t="0" r="0" b="0"/>
              <a:pathLst>
                <a:path w="145484" h="18819" extrusionOk="0">
                  <a:moveTo>
                    <a:pt x="145484" y="0"/>
                  </a:moveTo>
                  <a:lnTo>
                    <a:pt x="145484" y="18819"/>
                  </a:lnTo>
                  <a:lnTo>
                    <a:pt x="0" y="18819"/>
                  </a:lnTo>
                  <a:close/>
                </a:path>
              </a:pathLst>
            </a:custGeom>
            <a:solidFill>
              <a:srgbClr val="00AE9D">
                <a:alpha val="83460"/>
              </a:srgbClr>
            </a:solidFill>
            <a:ln>
              <a:noFill/>
            </a:ln>
          </p:spPr>
        </p:sp>
        <p:sp>
          <p:nvSpPr>
            <p:cNvPr id="72" name="Google Shape;72;p8"/>
            <p:cNvSpPr/>
            <p:nvPr/>
          </p:nvSpPr>
          <p:spPr>
            <a:xfrm>
              <a:off x="7521475" y="4023125"/>
              <a:ext cx="1634600" cy="1139975"/>
            </a:xfrm>
            <a:custGeom>
              <a:avLst/>
              <a:gdLst/>
              <a:ahLst/>
              <a:cxnLst/>
              <a:rect l="0" t="0" r="0" b="0"/>
              <a:pathLst>
                <a:path w="65384" h="45599" extrusionOk="0">
                  <a:moveTo>
                    <a:pt x="65384" y="27022"/>
                  </a:moveTo>
                  <a:lnTo>
                    <a:pt x="65384" y="0"/>
                  </a:lnTo>
                  <a:lnTo>
                    <a:pt x="0" y="45599"/>
                  </a:lnTo>
                  <a:close/>
                </a:path>
              </a:pathLst>
            </a:custGeom>
            <a:solidFill>
              <a:srgbClr val="ABE33F">
                <a:alpha val="81150"/>
              </a:srgbClr>
            </a:solidFill>
            <a:ln>
              <a:noFill/>
            </a:ln>
          </p:spPr>
        </p:sp>
      </p:grpSp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3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9"/>
          <p:cNvSpPr/>
          <p:nvPr/>
        </p:nvSpPr>
        <p:spPr>
          <a:xfrm>
            <a:off x="-3140" y="0"/>
            <a:ext cx="6946095" cy="1311139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7" name="Google Shape;77;p9"/>
          <p:cNvSpPr/>
          <p:nvPr/>
        </p:nvSpPr>
        <p:spPr>
          <a:xfrm>
            <a:off x="-8033" y="3"/>
            <a:ext cx="5927192" cy="1447525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78" name="Google Shape;78;p9"/>
          <p:cNvSpPr/>
          <p:nvPr/>
        </p:nvSpPr>
        <p:spPr>
          <a:xfrm>
            <a:off x="8500634" y="6327664"/>
            <a:ext cx="3398551" cy="534505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79" name="Google Shape;79;p9"/>
          <p:cNvSpPr/>
          <p:nvPr/>
        </p:nvSpPr>
        <p:spPr>
          <a:xfrm>
            <a:off x="9788240" y="6356406"/>
            <a:ext cx="2428128" cy="527748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0" name="Google Shape;80;p9"/>
          <p:cNvSpPr/>
          <p:nvPr/>
        </p:nvSpPr>
        <p:spPr>
          <a:xfrm>
            <a:off x="11120956" y="5605434"/>
            <a:ext cx="1091259" cy="1278748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1" name="Google Shape;81;p9"/>
          <p:cNvSpPr/>
          <p:nvPr/>
        </p:nvSpPr>
        <p:spPr>
          <a:xfrm>
            <a:off x="2078701" y="-8033"/>
            <a:ext cx="5489033" cy="1259833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2" name="Google Shape;82;p9"/>
          <p:cNvSpPr txBox="1">
            <a:spLocks noGrp="1"/>
          </p:cNvSpPr>
          <p:nvPr>
            <p:ph type="body" idx="1"/>
          </p:nvPr>
        </p:nvSpPr>
        <p:spPr>
          <a:xfrm>
            <a:off x="609600" y="5875079"/>
            <a:ext cx="10972800" cy="692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609585" lvl="0" indent="-304792" algn="ctr">
              <a:spcBef>
                <a:spcPts val="480"/>
              </a:spcBef>
              <a:spcAft>
                <a:spcPts val="0"/>
              </a:spcAft>
              <a:buSzPts val="1400"/>
              <a:buNone/>
              <a:defRPr sz="1867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3" name="Google Shape;83;p9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0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/>
          <p:nvPr/>
        </p:nvSpPr>
        <p:spPr>
          <a:xfrm>
            <a:off x="-3140" y="0"/>
            <a:ext cx="6946095" cy="1311139"/>
          </a:xfrm>
          <a:custGeom>
            <a:avLst/>
            <a:gdLst/>
            <a:ahLst/>
            <a:cxnLst/>
            <a:rect l="0" t="0" r="0" b="0"/>
            <a:pathLst>
              <a:path w="342116" h="53320" extrusionOk="0">
                <a:moveTo>
                  <a:pt x="0" y="0"/>
                </a:moveTo>
                <a:lnTo>
                  <a:pt x="0" y="53320"/>
                </a:lnTo>
                <a:lnTo>
                  <a:pt x="342116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6" name="Google Shape;86;p10"/>
          <p:cNvSpPr/>
          <p:nvPr/>
        </p:nvSpPr>
        <p:spPr>
          <a:xfrm>
            <a:off x="-8033" y="3"/>
            <a:ext cx="5927192" cy="1447525"/>
          </a:xfrm>
          <a:custGeom>
            <a:avLst/>
            <a:gdLst/>
            <a:ahLst/>
            <a:cxnLst/>
            <a:rect l="0" t="0" r="0" b="0"/>
            <a:pathLst>
              <a:path w="291932" h="58628" extrusionOk="0">
                <a:moveTo>
                  <a:pt x="0" y="18578"/>
                </a:moveTo>
                <a:lnTo>
                  <a:pt x="241" y="34019"/>
                </a:lnTo>
                <a:lnTo>
                  <a:pt x="221482" y="58628"/>
                </a:lnTo>
                <a:lnTo>
                  <a:pt x="291932" y="0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87" name="Google Shape;87;p10"/>
          <p:cNvSpPr/>
          <p:nvPr/>
        </p:nvSpPr>
        <p:spPr>
          <a:xfrm>
            <a:off x="8500634" y="6327664"/>
            <a:ext cx="3398551" cy="534505"/>
          </a:xfrm>
          <a:custGeom>
            <a:avLst/>
            <a:gdLst/>
            <a:ahLst/>
            <a:cxnLst/>
            <a:rect l="0" t="0" r="0" b="0"/>
            <a:pathLst>
              <a:path w="203628" h="19060" extrusionOk="0">
                <a:moveTo>
                  <a:pt x="0" y="19060"/>
                </a:moveTo>
                <a:lnTo>
                  <a:pt x="203628" y="19060"/>
                </a:lnTo>
                <a:lnTo>
                  <a:pt x="157305" y="0"/>
                </a:lnTo>
                <a:close/>
              </a:path>
            </a:pathLst>
          </a:custGeom>
          <a:solidFill>
            <a:srgbClr val="004C52"/>
          </a:solidFill>
          <a:ln>
            <a:noFill/>
          </a:ln>
        </p:spPr>
      </p:sp>
      <p:sp>
        <p:nvSpPr>
          <p:cNvPr id="88" name="Google Shape;88;p10"/>
          <p:cNvSpPr/>
          <p:nvPr/>
        </p:nvSpPr>
        <p:spPr>
          <a:xfrm>
            <a:off x="9788240" y="6356406"/>
            <a:ext cx="2428128" cy="527748"/>
          </a:xfrm>
          <a:custGeom>
            <a:avLst/>
            <a:gdLst/>
            <a:ahLst/>
            <a:cxnLst/>
            <a:rect l="0" t="0" r="0" b="0"/>
            <a:pathLst>
              <a:path w="145484" h="18819" extrusionOk="0">
                <a:moveTo>
                  <a:pt x="145484" y="0"/>
                </a:moveTo>
                <a:lnTo>
                  <a:pt x="145484" y="18819"/>
                </a:lnTo>
                <a:lnTo>
                  <a:pt x="0" y="18819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89" name="Google Shape;89;p10"/>
          <p:cNvSpPr/>
          <p:nvPr/>
        </p:nvSpPr>
        <p:spPr>
          <a:xfrm>
            <a:off x="11120956" y="5605434"/>
            <a:ext cx="1091259" cy="1278748"/>
          </a:xfrm>
          <a:custGeom>
            <a:avLst/>
            <a:gdLst/>
            <a:ahLst/>
            <a:cxnLst/>
            <a:rect l="0" t="0" r="0" b="0"/>
            <a:pathLst>
              <a:path w="65384" h="45599" extrusionOk="0">
                <a:moveTo>
                  <a:pt x="65384" y="27022"/>
                </a:moveTo>
                <a:lnTo>
                  <a:pt x="65384" y="0"/>
                </a:lnTo>
                <a:lnTo>
                  <a:pt x="0" y="45599"/>
                </a:lnTo>
                <a:close/>
              </a:path>
            </a:pathLst>
          </a:custGeom>
          <a:solidFill>
            <a:srgbClr val="ABE33F">
              <a:alpha val="81150"/>
            </a:srgbClr>
          </a:solidFill>
          <a:ln>
            <a:noFill/>
          </a:ln>
        </p:spPr>
      </p:sp>
      <p:sp>
        <p:nvSpPr>
          <p:cNvPr id="90" name="Google Shape;90;p10"/>
          <p:cNvSpPr/>
          <p:nvPr/>
        </p:nvSpPr>
        <p:spPr>
          <a:xfrm>
            <a:off x="2078701" y="-8033"/>
            <a:ext cx="5489033" cy="1259833"/>
          </a:xfrm>
          <a:custGeom>
            <a:avLst/>
            <a:gdLst/>
            <a:ahLst/>
            <a:cxnLst/>
            <a:rect l="0" t="0" r="0" b="0"/>
            <a:pathLst>
              <a:path w="164671" h="37795" extrusionOk="0">
                <a:moveTo>
                  <a:pt x="0" y="241"/>
                </a:moveTo>
                <a:lnTo>
                  <a:pt x="132407" y="37795"/>
                </a:lnTo>
                <a:lnTo>
                  <a:pt x="164671" y="0"/>
                </a:lnTo>
                <a:lnTo>
                  <a:pt x="160329" y="241"/>
                </a:lnTo>
                <a:close/>
              </a:path>
            </a:pathLst>
          </a:custGeom>
          <a:solidFill>
            <a:srgbClr val="00AE9D">
              <a:alpha val="83460"/>
            </a:srgbClr>
          </a:solidFill>
          <a:ln>
            <a:noFill/>
          </a:ln>
        </p:spPr>
      </p:sp>
      <p:sp>
        <p:nvSpPr>
          <p:cNvPr id="91" name="Google Shape;91;p10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9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182200" y="2131211"/>
            <a:ext cx="9827600" cy="443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182200" y="531200"/>
            <a:ext cx="9827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6163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1pPr>
            <a:lvl2pPr lvl="1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2pPr>
            <a:lvl3pPr lvl="2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3pPr>
            <a:lvl4pPr lvl="3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4pPr>
            <a:lvl5pPr lvl="4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5pPr>
            <a:lvl6pPr lvl="5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6pPr>
            <a:lvl7pPr lvl="6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7pPr>
            <a:lvl8pPr lvl="7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8pPr>
            <a:lvl9pPr lvl="8">
              <a:buNone/>
              <a:defRPr sz="1600">
                <a:solidFill>
                  <a:srgbClr val="00AE9D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fld id="{094C2098-6A80-44C2-AD43-0AE57AE4CB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3331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62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</p:sldLayoutIdLst>
  <p:transition>
    <p:fade thruBlk="1"/>
  </p:transition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legis.wisconsin.gov/statutes/statutes/134/97/4/b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o.com.au/article/268177/service-level_agreements_101_an_executive_guide_service-level_agreements_slas_/https:/www.cio.com.au/article/268177/service-level_agreements_101_an_executive_guide_service-level_agreements_slas_/" TargetMode="External"/><Relationship Id="rId2" Type="http://schemas.openxmlformats.org/officeDocument/2006/relationships/hyperlink" Target="https://www.givainc.com/blog/index.cfm/2017/8/23/6-Key-Components-of-a-Service-Level-Agreement-SLA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rtsectraining.nih.gov/publicUser.aspx" TargetMode="External"/><Relationship Id="rId2" Type="http://schemas.openxmlformats.org/officeDocument/2006/relationships/hyperlink" Target="https://securityiq.infosecinstitute.com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iase.disa.mil/eta/Pages/online-catalog.asp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rt.org/sample_policies/index.html" TargetMode="External"/><Relationship Id="rId2" Type="http://schemas.openxmlformats.org/officeDocument/2006/relationships/hyperlink" Target="https://www.sans.org/summit-archives/file/summit-archive-1506371074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alvaka.net/steps-for-an-effective-cybersecurity-incident-response-plan/" TargetMode="External"/><Relationship Id="rId4" Type="http://schemas.openxmlformats.org/officeDocument/2006/relationships/hyperlink" Target="https://www.incidentresponse.com/resources/policies-plan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CC7A-4582-47F7-9B49-4E6D38B6A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096" y="1858039"/>
            <a:ext cx="10559845" cy="3141922"/>
          </a:xfrm>
        </p:spPr>
        <p:txBody>
          <a:bodyPr/>
          <a:lstStyle/>
          <a:p>
            <a:r>
              <a:rPr lang="en-US" dirty="0"/>
              <a:t>Ransomware and Data breaches in public libraries</a:t>
            </a:r>
          </a:p>
        </p:txBody>
      </p:sp>
    </p:spTree>
    <p:extLst>
      <p:ext uri="{BB962C8B-B14F-4D97-AF65-F5344CB8AC3E}">
        <p14:creationId xmlns:p14="http://schemas.microsoft.com/office/powerpoint/2010/main" val="78375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D4D4E42-6F30-4E98-B8A4-3338A9E1F8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Policy       Procedure         Training       Response</a:t>
            </a:r>
          </a:p>
        </p:txBody>
      </p:sp>
      <p:sp>
        <p:nvSpPr>
          <p:cNvPr id="3" name="Diamond 2">
            <a:extLst>
              <a:ext uri="{FF2B5EF4-FFF2-40B4-BE49-F238E27FC236}">
                <a16:creationId xmlns:a16="http://schemas.microsoft.com/office/drawing/2014/main" id="{C9A522DF-0440-4CA5-A44C-3B2326DC2E46}"/>
              </a:ext>
            </a:extLst>
          </p:cNvPr>
          <p:cNvSpPr/>
          <p:nvPr/>
        </p:nvSpPr>
        <p:spPr>
          <a:xfrm>
            <a:off x="4922982" y="3297382"/>
            <a:ext cx="195160" cy="28401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9912EC51-F297-40FB-9D36-17C42138AF0B}"/>
              </a:ext>
            </a:extLst>
          </p:cNvPr>
          <p:cNvSpPr/>
          <p:nvPr/>
        </p:nvSpPr>
        <p:spPr>
          <a:xfrm>
            <a:off x="5153891" y="3790372"/>
            <a:ext cx="184727" cy="240146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221A53D-1264-4F2F-8AA0-9E53A18CF857}"/>
              </a:ext>
            </a:extLst>
          </p:cNvPr>
          <p:cNvSpPr/>
          <p:nvPr/>
        </p:nvSpPr>
        <p:spPr>
          <a:xfrm>
            <a:off x="7373218" y="3297382"/>
            <a:ext cx="117473" cy="284015"/>
          </a:xfrm>
          <a:prstGeom prst="diamon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1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39FF4E6-B9CD-46FB-965B-55D9EA1DD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Setting up an Information Security Policy is essential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99FA21-046E-4CAD-9DE9-7EC7E3F6B2C8}"/>
              </a:ext>
            </a:extLst>
          </p:cNvPr>
          <p:cNvSpPr txBox="1"/>
          <p:nvPr/>
        </p:nvSpPr>
        <p:spPr>
          <a:xfrm>
            <a:off x="1731791" y="1637121"/>
            <a:ext cx="8866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should the policy contain?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BC605A-ACE8-4DCD-9D6F-0CB23A319CE3}"/>
              </a:ext>
            </a:extLst>
          </p:cNvPr>
          <p:cNvSpPr txBox="1"/>
          <p:nvPr/>
        </p:nvSpPr>
        <p:spPr>
          <a:xfrm>
            <a:off x="2817090" y="2253901"/>
            <a:ext cx="830349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What are we protecting?</a:t>
            </a:r>
          </a:p>
          <a:p>
            <a:pPr marL="285750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What are the  objectives (aka how secure are we going to be?)</a:t>
            </a:r>
          </a:p>
          <a:p>
            <a:pPr marL="285750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Who does what and who has ACCESS to what.</a:t>
            </a:r>
          </a:p>
          <a:p>
            <a:pPr marL="285750" indent="-285750">
              <a:lnSpc>
                <a:spcPct val="150000"/>
              </a:lnSpc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Reference legislation (aka what statutes we need to follow based on our industry</a:t>
            </a:r>
          </a:p>
          <a:p>
            <a:pPr>
              <a:buClr>
                <a:srgbClr val="92D050"/>
              </a:buClr>
            </a:pP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BCFE2B-3ACB-4885-829D-ABEA60D91E47}"/>
              </a:ext>
            </a:extLst>
          </p:cNvPr>
          <p:cNvSpPr txBox="1"/>
          <p:nvPr/>
        </p:nvSpPr>
        <p:spPr>
          <a:xfrm>
            <a:off x="369455" y="5961169"/>
            <a:ext cx="54956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Infosec Institute: Key Elements of an Information Security Policy; https://resources.infosecinstitute.com/key-elements-information-security-policy/#gref</a:t>
            </a:r>
          </a:p>
        </p:txBody>
      </p:sp>
    </p:spTree>
    <p:extLst>
      <p:ext uri="{BB962C8B-B14F-4D97-AF65-F5344CB8AC3E}">
        <p14:creationId xmlns:p14="http://schemas.microsoft.com/office/powerpoint/2010/main" val="763927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625FE-8D2B-4AD5-A702-CF89E709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Policy part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228C71-8932-4F70-A0BF-65B9027ED55E}"/>
              </a:ext>
            </a:extLst>
          </p:cNvPr>
          <p:cNvSpPr txBox="1"/>
          <p:nvPr/>
        </p:nvSpPr>
        <p:spPr>
          <a:xfrm>
            <a:off x="1385455" y="1939636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/>
              <a:t>What can a policy contain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0A61A-163E-4DEF-9609-D0E33B9C4FB9}"/>
              </a:ext>
            </a:extLst>
          </p:cNvPr>
          <p:cNvSpPr txBox="1"/>
          <p:nvPr/>
        </p:nvSpPr>
        <p:spPr>
          <a:xfrm>
            <a:off x="1847273" y="2863273"/>
            <a:ext cx="8231741" cy="1728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lnSpc>
                <a:spcPct val="150000"/>
              </a:lnSpc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Data Movement criteria (What mediums are allowed or disallowed)</a:t>
            </a:r>
          </a:p>
          <a:p>
            <a:pPr marL="285750" lvl="0" indent="-285750">
              <a:lnSpc>
                <a:spcPct val="150000"/>
              </a:lnSpc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Backup Criteria (frequency, storage criteria, access to backups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pPr marL="285750" lvl="0" indent="-285750">
              <a:lnSpc>
                <a:spcPct val="150000"/>
              </a:lnSpc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Network security strategies (antivirus, firewalls, etc.)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C807C-F21F-4F48-A4B2-24EF815A1227}"/>
              </a:ext>
            </a:extLst>
          </p:cNvPr>
          <p:cNvSpPr txBox="1"/>
          <p:nvPr/>
        </p:nvSpPr>
        <p:spPr>
          <a:xfrm>
            <a:off x="303895" y="5874419"/>
            <a:ext cx="4775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Source:  Infosec Institute: Key Elements of an Information Security Policy; https://resources.infosecinstitute.com/key-elements-information-security-policy/#gref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17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C2DAD-17A0-441B-B514-2BB74320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legislation effects us?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A367F-78B0-4D30-83C4-7A444180ACE8}"/>
              </a:ext>
            </a:extLst>
          </p:cNvPr>
          <p:cNvSpPr txBox="1"/>
          <p:nvPr/>
        </p:nvSpPr>
        <p:spPr>
          <a:xfrm>
            <a:off x="1006709" y="1919826"/>
            <a:ext cx="715823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Wisconsin Statute 134.98 (Data breach Statute)</a:t>
            </a:r>
          </a:p>
          <a:p>
            <a:pPr marL="285750" indent="-285750">
              <a:spcAft>
                <a:spcPts val="120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Graham-Leach-Bliley Act</a:t>
            </a:r>
          </a:p>
          <a:p>
            <a:pPr marL="285750" indent="-285750">
              <a:spcAft>
                <a:spcPts val="1200"/>
              </a:spcAft>
              <a:buClr>
                <a:srgbClr val="92D05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Red Flags Law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BFF343-54D4-4E44-9E8A-DD3E45B382C2}"/>
              </a:ext>
            </a:extLst>
          </p:cNvPr>
          <p:cNvSpPr txBox="1"/>
          <p:nvPr/>
        </p:nvSpPr>
        <p:spPr>
          <a:xfrm>
            <a:off x="1117545" y="4196577"/>
            <a:ext cx="7878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hlinkClick r:id="rId2"/>
              </a:rPr>
              <a:t>https://docs.legis.wisconsin.gov/statutes/statutes/134/97/4/b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066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4C121-A7A0-433B-805C-D25D5F24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Level Agreement (SLA)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CBDEC4-3919-474A-912D-1C70F4B59592}"/>
              </a:ext>
            </a:extLst>
          </p:cNvPr>
          <p:cNvSpPr txBox="1"/>
          <p:nvPr/>
        </p:nvSpPr>
        <p:spPr>
          <a:xfrm>
            <a:off x="1182200" y="1674400"/>
            <a:ext cx="9966036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Used to define who is responsible for what in an IT service contract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Is your provider going to do your backups? What documentation will they provide?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Will they do your patching (aka system updates) what documentation will be provided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/>
              <a:t>In the event of a data breach/malware incident what will be their role?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95C94-183D-4CBF-9D85-C815A351931E}"/>
              </a:ext>
            </a:extLst>
          </p:cNvPr>
          <p:cNvSpPr txBox="1"/>
          <p:nvPr/>
        </p:nvSpPr>
        <p:spPr>
          <a:xfrm>
            <a:off x="443345" y="4510918"/>
            <a:ext cx="11176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hlinkClick r:id="rId2"/>
              </a:rPr>
              <a:t>https://www.givainc.com/blog/index.cfm/2017/8/23/6-Key-Components-of-a-Service-Level-Agreement-SLA</a:t>
            </a:r>
            <a:endParaRPr lang="en-US" sz="1800" dirty="0"/>
          </a:p>
          <a:p>
            <a:pPr>
              <a:lnSpc>
                <a:spcPct val="150000"/>
              </a:lnSpc>
            </a:pPr>
            <a:r>
              <a:rPr lang="en-US" sz="1800" dirty="0">
                <a:hlinkClick r:id="rId3"/>
              </a:rPr>
              <a:t>https://www.cio.com.au/article/268177/service-level_agreements_101_an_executive_guide_service-level_agreements_slas_/https://www.cio.com.au/article/268177/service-level_agreements_101_an_executive_guide_service-level_agreements_slas_/</a:t>
            </a: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30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027DD-8A78-49AE-A99C-82536E77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Procedure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EE539F-4457-4582-AF5B-6012BDDD4627}"/>
              </a:ext>
            </a:extLst>
          </p:cNvPr>
          <p:cNvSpPr txBox="1"/>
          <p:nvPr/>
        </p:nvSpPr>
        <p:spPr>
          <a:xfrm>
            <a:off x="1182200" y="1674400"/>
            <a:ext cx="9578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Policy is what you will do Procedure is how you will do it.</a:t>
            </a:r>
          </a:p>
          <a:p>
            <a:pPr>
              <a:buClr>
                <a:srgbClr val="00B0F0"/>
              </a:buClr>
            </a:pPr>
            <a:endParaRPr lang="en-US" sz="2000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Procedures that would bolster library security</a:t>
            </a:r>
          </a:p>
          <a:p>
            <a:pPr lvl="1">
              <a:buClr>
                <a:srgbClr val="00B0F0"/>
              </a:buClr>
            </a:pPr>
            <a:endParaRPr lang="en-US" dirty="0"/>
          </a:p>
          <a:p>
            <a:pPr lvl="1">
              <a:buClr>
                <a:srgbClr val="00B0F0"/>
              </a:buClr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C0B9F6-9C70-469C-9D07-95D5C5F0FA65}"/>
              </a:ext>
            </a:extLst>
          </p:cNvPr>
          <p:cNvSpPr txBox="1"/>
          <p:nvPr/>
        </p:nvSpPr>
        <p:spPr>
          <a:xfrm>
            <a:off x="1911872" y="2721388"/>
            <a:ext cx="51539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Authentication aka password procedure</a:t>
            </a:r>
          </a:p>
          <a:p>
            <a:pPr>
              <a:buClr>
                <a:srgbClr val="00B050"/>
              </a:buClr>
            </a:pPr>
            <a:endParaRPr lang="en-US" sz="2000" dirty="0"/>
          </a:p>
          <a:p>
            <a:pPr marL="342900" lvl="4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Access Rights (including physical)</a:t>
            </a:r>
          </a:p>
          <a:p>
            <a:pPr lvl="4">
              <a:buClr>
                <a:srgbClr val="00B050"/>
              </a:buClr>
            </a:pPr>
            <a:endParaRPr lang="en-US" sz="2000" dirty="0"/>
          </a:p>
          <a:p>
            <a:pPr marL="342900" lvl="4" indent="-342900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Onboarding/offboarding procedures</a:t>
            </a:r>
          </a:p>
        </p:txBody>
      </p:sp>
    </p:spTree>
    <p:extLst>
      <p:ext uri="{BB962C8B-B14F-4D97-AF65-F5344CB8AC3E}">
        <p14:creationId xmlns:p14="http://schemas.microsoft.com/office/powerpoint/2010/main" val="3353779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FF24-EF50-4BE3-9C6F-B108094F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200" y="531200"/>
            <a:ext cx="9827600" cy="928145"/>
          </a:xfrm>
        </p:spPr>
        <p:txBody>
          <a:bodyPr/>
          <a:lstStyle/>
          <a:p>
            <a:r>
              <a:rPr lang="en-US" sz="3600" dirty="0"/>
              <a:t>Training – “knowing is half the battle”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0E442D-42B3-4C4B-BE5D-D1B2DBD9AB44}"/>
              </a:ext>
            </a:extLst>
          </p:cNvPr>
          <p:cNvSpPr txBox="1"/>
          <p:nvPr/>
        </p:nvSpPr>
        <p:spPr>
          <a:xfrm>
            <a:off x="1145309" y="1967345"/>
            <a:ext cx="10233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602B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Policy training – make sure the information security policy is reviewed on a regular basis</a:t>
            </a:r>
          </a:p>
          <a:p>
            <a:pPr>
              <a:buClr>
                <a:srgbClr val="00602B"/>
              </a:buClr>
            </a:pPr>
            <a:endParaRPr lang="en-US" sz="2000" dirty="0"/>
          </a:p>
          <a:p>
            <a:pPr marL="285750" indent="-285750">
              <a:buClr>
                <a:srgbClr val="00602B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Procedure training aka “if someone asks us….”</a:t>
            </a:r>
          </a:p>
          <a:p>
            <a:pPr>
              <a:buClr>
                <a:srgbClr val="00602B"/>
              </a:buClr>
            </a:pPr>
            <a:endParaRPr lang="en-US" sz="2000" dirty="0"/>
          </a:p>
          <a:p>
            <a:pPr marL="285750" indent="-285750">
              <a:buClr>
                <a:srgbClr val="00602B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Incident response training aka “if this happens what do I do”</a:t>
            </a:r>
          </a:p>
        </p:txBody>
      </p:sp>
    </p:spTree>
    <p:extLst>
      <p:ext uri="{BB962C8B-B14F-4D97-AF65-F5344CB8AC3E}">
        <p14:creationId xmlns:p14="http://schemas.microsoft.com/office/powerpoint/2010/main" val="3748580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38E3-CA54-46F6-9B25-1B6E0DDDE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tools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32E9F-933B-4722-B854-1539ED0DA28C}"/>
              </a:ext>
            </a:extLst>
          </p:cNvPr>
          <p:cNvSpPr txBox="1"/>
          <p:nvPr/>
        </p:nvSpPr>
        <p:spPr>
          <a:xfrm>
            <a:off x="1182200" y="2189019"/>
            <a:ext cx="1015076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hlinkClick r:id="rId2"/>
              </a:rPr>
              <a:t>https://securityiq.infosecinstitute.com/</a:t>
            </a:r>
            <a:endParaRPr lang="en-US" sz="2000" dirty="0"/>
          </a:p>
          <a:p>
            <a:pPr>
              <a:buClr>
                <a:srgbClr val="0070C0"/>
              </a:buClr>
            </a:pPr>
            <a:endParaRPr lang="en-US" sz="20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hlinkClick r:id="rId3"/>
              </a:rPr>
              <a:t>https://irtsectraining.nih.gov/publicUser.aspx</a:t>
            </a:r>
            <a:endParaRPr lang="en-US" sz="2000" dirty="0"/>
          </a:p>
          <a:p>
            <a:pPr>
              <a:buClr>
                <a:srgbClr val="0070C0"/>
              </a:buClr>
            </a:pPr>
            <a:endParaRPr lang="en-US" sz="20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v"/>
            </a:pPr>
            <a:r>
              <a:rPr lang="en-US" sz="2000" dirty="0">
                <a:hlinkClick r:id="rId4"/>
              </a:rPr>
              <a:t>https://iase.disa.mil/eta/Pages/online-catalog.aspx</a:t>
            </a:r>
            <a:endParaRPr lang="en-US" sz="2000" dirty="0"/>
          </a:p>
          <a:p>
            <a:pPr>
              <a:buClr>
                <a:srgbClr val="0070C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65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40B70-38BB-4777-9D21-38FF8AB0B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 response – aka what to do when the worst happens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897CE2-9C92-4223-BBEE-6F7E4321834F}"/>
              </a:ext>
            </a:extLst>
          </p:cNvPr>
          <p:cNvSpPr txBox="1"/>
          <p:nvPr/>
        </p:nvSpPr>
        <p:spPr>
          <a:xfrm>
            <a:off x="1043710" y="1479763"/>
            <a:ext cx="9467273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Isolate the threat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Who needs to be contacted?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/>
              <a:t>Who cleans up the infections?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FF8DCD-9241-41FD-96C4-1508F941E293}"/>
              </a:ext>
            </a:extLst>
          </p:cNvPr>
          <p:cNvSpPr txBox="1"/>
          <p:nvPr/>
        </p:nvSpPr>
        <p:spPr>
          <a:xfrm>
            <a:off x="1773437" y="3111851"/>
            <a:ext cx="1007687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92D050"/>
              </a:buClr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Examples and more resources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US" sz="2000" dirty="0">
              <a:hlinkClick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https://www.sans.org/summit-archives/file/summit-archive-1506371074.pdf</a:t>
            </a:r>
            <a:endParaRPr lang="en-US" sz="2000" dirty="0">
              <a:solidFill>
                <a:srgbClr val="0070C0"/>
              </a:solidFill>
            </a:endParaRP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http://www.csirt.org/sample_policies/index.html</a:t>
            </a:r>
            <a:endParaRPr lang="en-US" sz="2000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hlinkClick r:id="rId4"/>
              </a:rPr>
              <a:t>https://www.incidentresponse.com/resources/policies-plans/</a:t>
            </a:r>
            <a:endParaRPr lang="en-US" sz="2000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hlinkClick r:id="rId5"/>
              </a:rPr>
              <a:t>https://www.alvaka.net/steps-for-an-effective-cybersecurity-incident-response-plan/</a:t>
            </a:r>
            <a:endParaRPr lang="en-US" sz="2000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21B14E-38FD-4D83-AE78-A945228D8BB7}"/>
              </a:ext>
            </a:extLst>
          </p:cNvPr>
          <p:cNvSpPr txBox="1"/>
          <p:nvPr/>
        </p:nvSpPr>
        <p:spPr>
          <a:xfrm>
            <a:off x="341690" y="5589452"/>
            <a:ext cx="708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7030A0"/>
                </a:solidFill>
              </a:rPr>
              <a:t>After you have your IRP in place make sure you practice – just like a Fire Drill</a:t>
            </a:r>
          </a:p>
        </p:txBody>
      </p:sp>
    </p:spTree>
    <p:extLst>
      <p:ext uri="{BB962C8B-B14F-4D97-AF65-F5344CB8AC3E}">
        <p14:creationId xmlns:p14="http://schemas.microsoft.com/office/powerpoint/2010/main" val="217336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1656666-5EC1-4F6A-AC60-DF943FC69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2033" y="480290"/>
            <a:ext cx="7608000" cy="5163127"/>
          </a:xfrm>
        </p:spPr>
        <p:txBody>
          <a:bodyPr/>
          <a:lstStyle/>
          <a:p>
            <a:r>
              <a:rPr lang="en-US" dirty="0"/>
              <a:t>Remember, You can do everything right and you will still be compromised</a:t>
            </a:r>
          </a:p>
        </p:txBody>
      </p:sp>
    </p:spTree>
    <p:extLst>
      <p:ext uri="{BB962C8B-B14F-4D97-AF65-F5344CB8AC3E}">
        <p14:creationId xmlns:p14="http://schemas.microsoft.com/office/powerpoint/2010/main" val="41345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72CD46-BAE6-4FB1-9A48-4A1905476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What is Ransomware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AA1C4-E294-4BC1-A585-7C3D20D2C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2200" y="1674400"/>
            <a:ext cx="9827600" cy="4893211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 specific type of malware that targets a computer or network with the intent of holding it hostage for payment.</a:t>
            </a:r>
          </a:p>
          <a:p>
            <a:pPr>
              <a:spcAft>
                <a:spcPts val="1200"/>
              </a:spcAft>
            </a:pPr>
            <a:r>
              <a:rPr lang="en-US" dirty="0"/>
              <a:t>The infection can be caused by an intentional (such as a hacker) or an accidental (clicking on a phishing email) source</a:t>
            </a:r>
          </a:p>
          <a:p>
            <a:pPr>
              <a:spcAft>
                <a:spcPts val="1200"/>
              </a:spcAft>
            </a:pPr>
            <a:r>
              <a:rPr lang="en-US" dirty="0"/>
              <a:t>The once the malware is in the system it encrypts the data until the release code is  entered.</a:t>
            </a:r>
          </a:p>
          <a:p>
            <a:pPr>
              <a:spcAft>
                <a:spcPts val="1200"/>
              </a:spcAft>
            </a:pPr>
            <a:r>
              <a:rPr lang="en-US" dirty="0"/>
              <a:t>Some strains of ransomware also send key types of data back to the hacker.</a:t>
            </a:r>
          </a:p>
          <a:p>
            <a:pPr>
              <a:spcAft>
                <a:spcPts val="1200"/>
              </a:spcAft>
            </a:pPr>
            <a:r>
              <a:rPr lang="en-US" dirty="0"/>
              <a:t>First ransomware attack occurred in 1989 (Aids Cyborg)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09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0F40655-4ABE-4360-994F-09FE08617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 being said you can still protect your self and your patrons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21B7F-CF9D-4E95-8F5E-48B69284D7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 is more – think long and hard about the data you keep in your online system</a:t>
            </a:r>
          </a:p>
          <a:p>
            <a:r>
              <a:rPr lang="en-US" dirty="0"/>
              <a:t>At the Library System Level consider a coding system for birthdays/ages</a:t>
            </a:r>
          </a:p>
          <a:p>
            <a:r>
              <a:rPr lang="en-US" dirty="0"/>
              <a:t>Make sure you have a paper records disposal policy</a:t>
            </a:r>
          </a:p>
          <a:p>
            <a:r>
              <a:rPr lang="en-US" dirty="0"/>
              <a:t>Know what happens to your photocopier – they are actually a form of computer at this point.</a:t>
            </a:r>
          </a:p>
        </p:txBody>
      </p:sp>
    </p:spTree>
    <p:extLst>
      <p:ext uri="{BB962C8B-B14F-4D97-AF65-F5344CB8AC3E}">
        <p14:creationId xmlns:p14="http://schemas.microsoft.com/office/powerpoint/2010/main" val="213534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8446785-EC8A-41EC-8EED-84870316E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11102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8BDC-11DA-4E3C-8E83-DEC6BA078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is a Data Breach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8DFF2-B1B7-408A-9BA2-C3FC66091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A data breach is the unintentional or malicious release of sensitive information</a:t>
            </a:r>
          </a:p>
          <a:p>
            <a:pPr>
              <a:spcAft>
                <a:spcPts val="1200"/>
              </a:spcAft>
            </a:pPr>
            <a:r>
              <a:rPr lang="en-US" dirty="0"/>
              <a:t>Depending on the information  (and the industry) this can have financial or legal repercussions.</a:t>
            </a:r>
          </a:p>
          <a:p>
            <a:pPr>
              <a:spcAft>
                <a:spcPts val="1200"/>
              </a:spcAft>
            </a:pPr>
            <a:r>
              <a:rPr lang="en-US" dirty="0"/>
              <a:t>Data breaches can be caused by electronic or paper means in the state of  Wisconsin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3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E920EB-8357-4FDA-8D79-A281E68E59E2}"/>
              </a:ext>
            </a:extLst>
          </p:cNvPr>
          <p:cNvSpPr txBox="1"/>
          <p:nvPr/>
        </p:nvSpPr>
        <p:spPr>
          <a:xfrm>
            <a:off x="929148" y="1740310"/>
            <a:ext cx="101911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Library Data Breaches are not reported in a central location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Ransomware is considered “big news” and tends to get more press in technical journals</a:t>
            </a:r>
          </a:p>
          <a:p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/>
              <a:t>Library records had not been assigned a quantitative value for risk assessment purposes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0F32BA-DD9D-425D-A065-CF24E7D89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Results in a Nutshell part 1</a:t>
            </a:r>
          </a:p>
        </p:txBody>
      </p:sp>
    </p:spTree>
    <p:extLst>
      <p:ext uri="{BB962C8B-B14F-4D97-AF65-F5344CB8AC3E}">
        <p14:creationId xmlns:p14="http://schemas.microsoft.com/office/powerpoint/2010/main" val="390114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B7E6D-4B49-4841-8245-B39D3425E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in a nutshell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F19D6-6B53-45F4-88A6-C60F4A3382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/>
              <a:t>Based on the publicized ransomware attacks, the financial loss for libraries from a data breach could catastrophic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St Louis Public Library: (859,000 * 167.50) = 145,907,290.00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Spartanburg: (269,291 * $167.50) = $45,106,242.50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Brownsburg: (40,256 * $225.00) = $9,057,600 </a:t>
            </a:r>
          </a:p>
          <a:p>
            <a:pPr>
              <a:spcAft>
                <a:spcPts val="1200"/>
              </a:spcAft>
            </a:pPr>
            <a:r>
              <a:rPr lang="en-US" dirty="0"/>
              <a:t>Some libraries (.14%) have documentable information security policies</a:t>
            </a:r>
          </a:p>
          <a:p>
            <a:pPr>
              <a:spcAft>
                <a:spcPts val="1200"/>
              </a:spcAft>
            </a:pPr>
            <a:r>
              <a:rPr lang="en-US" dirty="0"/>
              <a:t>Wealthy libraries and systems have invested in cyber insurance but a levels that would not cover a full breach.</a:t>
            </a:r>
          </a:p>
        </p:txBody>
      </p:sp>
    </p:spTree>
    <p:extLst>
      <p:ext uri="{BB962C8B-B14F-4D97-AF65-F5344CB8AC3E}">
        <p14:creationId xmlns:p14="http://schemas.microsoft.com/office/powerpoint/2010/main" val="267431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E8842-8A4B-4BF2-A876-B4EE1A4D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Library Records worth?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887CF-1C9B-44F2-8A31-CF3449CAE6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Value does not refer to Dark web market value (average total records packe value $30)</a:t>
            </a:r>
          </a:p>
          <a:p>
            <a:r>
              <a:rPr lang="en-US" dirty="0"/>
              <a:t>Value refers to total cost of recovering from a data breach per record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24BE7-7016-47D7-93C9-B0CB180B99FC}"/>
              </a:ext>
            </a:extLst>
          </p:cNvPr>
          <p:cNvSpPr txBox="1"/>
          <p:nvPr/>
        </p:nvSpPr>
        <p:spPr>
          <a:xfrm>
            <a:off x="2373745" y="3641689"/>
            <a:ext cx="780472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/>
              <a:t>This cost includes: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Legal fees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Network repair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Notification of affected parties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Penalties</a:t>
            </a:r>
          </a:p>
          <a:p>
            <a:pPr marL="285750" indent="-285750">
              <a:spcAft>
                <a:spcPts val="1200"/>
              </a:spcAft>
              <a:buClr>
                <a:srgbClr val="00B050"/>
              </a:buClr>
              <a:buFont typeface="Wingdings" panose="05000000000000000000" pitchFamily="2" charset="2"/>
              <a:buChar char="q"/>
            </a:pPr>
            <a:r>
              <a:rPr lang="en-US" sz="2000" dirty="0"/>
              <a:t>Loss of income due to loss of customers/clients/patrons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477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CF819-8C06-4CEE-9FD1-2409AE49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Library records values part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71282-CBA9-4120-BC53-9E80F02CA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4273" y="1265382"/>
            <a:ext cx="9827600" cy="5181599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/>
              <a:t>Because of reciprocal borrowing, this value differs from state to state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The more liberal the reciprocal borrowing polices the higher the records value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No reciprocal borrowing $110.00 (public service level Ponemon institute)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Partial reciprocal borrowing $167.50 </a:t>
            </a:r>
          </a:p>
          <a:p>
            <a:pPr lvl="1">
              <a:spcAft>
                <a:spcPts val="1200"/>
              </a:spcAft>
            </a:pPr>
            <a:r>
              <a:rPr lang="en-US" sz="1800" dirty="0"/>
              <a:t>Full reciprocal borrowing $225.00 (average value of a data record in the United States.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This is due to churn or potential patron turnover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Wisconsin's’ records are valued at $225.00</a:t>
            </a:r>
          </a:p>
          <a:p>
            <a:pPr lvl="0">
              <a:spcAft>
                <a:spcPts val="1200"/>
              </a:spcAft>
            </a:pPr>
            <a:r>
              <a:rPr lang="en-US" dirty="0"/>
              <a:t>To put that number in perspective had L.E. Phelps Memorial Library had a true data breach the estimated cost would have been $19,061,775</a:t>
            </a:r>
          </a:p>
          <a:p>
            <a:pPr marL="10159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7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C80E16-8603-4E35-8707-E989A49606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So what does that mean for us?</a:t>
            </a:r>
          </a:p>
        </p:txBody>
      </p:sp>
    </p:spTree>
    <p:extLst>
      <p:ext uri="{BB962C8B-B14F-4D97-AF65-F5344CB8AC3E}">
        <p14:creationId xmlns:p14="http://schemas.microsoft.com/office/powerpoint/2010/main" val="1847844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80A81A0-818F-4D2D-B295-7B5AFD38C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836" y="2655767"/>
            <a:ext cx="10788073" cy="2488888"/>
          </a:xfrm>
        </p:spPr>
        <p:txBody>
          <a:bodyPr/>
          <a:lstStyle/>
          <a:p>
            <a:r>
              <a:rPr lang="en-US" dirty="0"/>
              <a:t>Information Security is essential to your library</a:t>
            </a:r>
          </a:p>
        </p:txBody>
      </p:sp>
    </p:spTree>
    <p:extLst>
      <p:ext uri="{BB962C8B-B14F-4D97-AF65-F5344CB8AC3E}">
        <p14:creationId xmlns:p14="http://schemas.microsoft.com/office/powerpoint/2010/main" val="387641085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0B8ACB0-AA4D-439F-AFA0-3B6DFA19DABE}" vid="{46A87697-042B-47E0-A526-D7473C6F6A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3927</TotalTime>
  <Words>1097</Words>
  <Application>Microsoft Office PowerPoint</Application>
  <PresentationFormat>Widescreen</PresentationFormat>
  <Paragraphs>113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Karla</vt:lpstr>
      <vt:lpstr>Raleway</vt:lpstr>
      <vt:lpstr>Wingdings</vt:lpstr>
      <vt:lpstr>Theme1</vt:lpstr>
      <vt:lpstr>Ransomware and Data breaches in public libraries</vt:lpstr>
      <vt:lpstr>What is Ransomware</vt:lpstr>
      <vt:lpstr>What is a Data Breach</vt:lpstr>
      <vt:lpstr>Results in a Nutshell part 1</vt:lpstr>
      <vt:lpstr>Results in a nutshell part 2</vt:lpstr>
      <vt:lpstr>What are Library Records worth?</vt:lpstr>
      <vt:lpstr>Library records values part 2</vt:lpstr>
      <vt:lpstr>PowerPoint Presentation</vt:lpstr>
      <vt:lpstr>Information Security is essential to your library</vt:lpstr>
      <vt:lpstr>PowerPoint Presentation</vt:lpstr>
      <vt:lpstr>Setting up an Information Security Policy is essential</vt:lpstr>
      <vt:lpstr>Security Policy part 2</vt:lpstr>
      <vt:lpstr>What legislation effects us?</vt:lpstr>
      <vt:lpstr>Service Level Agreement (SLA)</vt:lpstr>
      <vt:lpstr>Procedure</vt:lpstr>
      <vt:lpstr>Training – “knowing is half the battle”</vt:lpstr>
      <vt:lpstr>Training tools </vt:lpstr>
      <vt:lpstr>Incident response – aka what to do when the worst happens</vt:lpstr>
      <vt:lpstr>Remember, You can do everything right and you will still be compromised</vt:lpstr>
      <vt:lpstr>That being said you can still protect your self and your patrons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Ransomware and Data breaches in public libraries</dc:title>
  <dc:creator>Amber McCrea</dc:creator>
  <cp:lastModifiedBy>Joy Schwarz</cp:lastModifiedBy>
  <cp:revision>37</cp:revision>
  <dcterms:created xsi:type="dcterms:W3CDTF">2018-09-24T00:13:26Z</dcterms:created>
  <dcterms:modified xsi:type="dcterms:W3CDTF">2018-09-27T14:46:12Z</dcterms:modified>
</cp:coreProperties>
</file>